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79" r:id="rId2"/>
    <p:sldId id="316" r:id="rId3"/>
    <p:sldId id="319" r:id="rId4"/>
    <p:sldId id="318" r:id="rId5"/>
    <p:sldId id="328" r:id="rId6"/>
    <p:sldId id="329" r:id="rId7"/>
    <p:sldId id="371" r:id="rId8"/>
    <p:sldId id="331" r:id="rId9"/>
    <p:sldId id="332" r:id="rId10"/>
    <p:sldId id="364" r:id="rId11"/>
    <p:sldId id="333" r:id="rId12"/>
    <p:sldId id="337" r:id="rId13"/>
    <p:sldId id="335" r:id="rId14"/>
    <p:sldId id="365" r:id="rId15"/>
    <p:sldId id="336" r:id="rId16"/>
    <p:sldId id="334" r:id="rId17"/>
    <p:sldId id="363" r:id="rId18"/>
    <p:sldId id="338" r:id="rId19"/>
    <p:sldId id="283" r:id="rId20"/>
    <p:sldId id="349" r:id="rId21"/>
    <p:sldId id="340" r:id="rId22"/>
    <p:sldId id="341" r:id="rId23"/>
    <p:sldId id="342" r:id="rId24"/>
    <p:sldId id="350" r:id="rId25"/>
    <p:sldId id="343" r:id="rId26"/>
    <p:sldId id="344" r:id="rId27"/>
    <p:sldId id="345" r:id="rId28"/>
    <p:sldId id="347" r:id="rId29"/>
    <p:sldId id="339" r:id="rId30"/>
    <p:sldId id="360" r:id="rId31"/>
    <p:sldId id="284" r:id="rId32"/>
  </p:sldIdLst>
  <p:sldSz cx="9144000" cy="6858000" type="screen4x3"/>
  <p:notesSz cx="6735763" cy="98663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9966FF"/>
    <a:srgbClr val="33CCCC"/>
    <a:srgbClr val="3399FF"/>
    <a:srgbClr val="FF0066"/>
    <a:srgbClr val="0066FF"/>
    <a:srgbClr val="0066CC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4" autoAdjust="0"/>
  </p:normalViewPr>
  <p:slideViewPr>
    <p:cSldViewPr>
      <p:cViewPr>
        <p:scale>
          <a:sx n="60" d="100"/>
          <a:sy n="60" d="100"/>
        </p:scale>
        <p:origin x="-3000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76700"/>
            <a:ext cx="7772400" cy="1081088"/>
          </a:xfrm>
        </p:spPr>
        <p:txBody>
          <a:bodyPr/>
          <a:lstStyle>
            <a:lvl1pPr>
              <a:defRPr sz="4000" baseline="0">
                <a:latin typeface="(使用中文字型)"/>
                <a:ea typeface="微軟正黑體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73688"/>
            <a:ext cx="6400800" cy="7191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 baseline="0">
                <a:latin typeface="(使用中文字型)"/>
                <a:ea typeface="微軟正黑體" pitchFamily="34" charset="-120"/>
              </a:defRPr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aseline="0">
                <a:latin typeface="(使用中文字型)"/>
                <a:ea typeface="微軟正黑體" pitchFamily="34" charset="-120"/>
              </a:defRPr>
            </a:lvl1pPr>
          </a:lstStyle>
          <a:p>
            <a:endParaRPr lang="en-US" altLang="zh-TW">
              <a:latin typeface="微軟正黑體" pitchFamily="34" charset="-120"/>
            </a:endParaRP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aseline="0">
                <a:latin typeface="(使用中文字型)"/>
                <a:ea typeface="微軟正黑體" pitchFamily="34" charset="-120"/>
              </a:defRPr>
            </a:lvl1pPr>
          </a:lstStyle>
          <a:p>
            <a:endParaRPr lang="en-US" altLang="zh-TW">
              <a:latin typeface="微軟正黑體" pitchFamily="34" charset="-120"/>
            </a:endParaRP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aseline="0">
                <a:latin typeface="(使用中文字型)"/>
                <a:ea typeface="微軟正黑體" pitchFamily="34" charset="-120"/>
              </a:defRPr>
            </a:lvl1pPr>
          </a:lstStyle>
          <a:p>
            <a:fld id="{E99DC12A-5556-4DE2-AF25-A30875FCFAA1}" type="slidenum">
              <a:rPr lang="en-US" altLang="zh-TW" smtClean="0">
                <a:latin typeface="微軟正黑體" pitchFamily="34" charset="-120"/>
              </a:rPr>
              <a:pPr/>
              <a:t>‹#›</a:t>
            </a:fld>
            <a:endParaRPr lang="en-US" altLang="zh-TW">
              <a:latin typeface="微軟正黑體" pitchFamily="34" charset="-12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31D72-35C8-4DB2-8D84-44D84A30A2A3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5867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5867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386C1-3982-4F4B-8255-922DE3F00BF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A2B52-8328-4F46-9B50-E85EDF279A1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4ACFD-6B03-4947-B8C0-9896520DB5E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DA212-8A2D-4140-AC10-DB7FB5DA38E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65B40-E0FC-4AF1-90FE-669B59592D1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3B51-DFAF-467B-9254-D85142D7EE4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BFABF-7536-4590-82BD-0C9D9FB9F27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2741C-B763-4A02-8990-BB6E33567D53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79BD7-5896-4904-9FE7-E14D2BA8869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474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 baseline="0">
                <a:latin typeface="(使用中文字型)"/>
                <a:ea typeface="微軟正黑體" pitchFamily="34" charset="-120"/>
              </a:defRPr>
            </a:lvl1pPr>
          </a:lstStyle>
          <a:p>
            <a:endParaRPr lang="en-US" altLang="zh-TW">
              <a:latin typeface="微軟正黑體"/>
            </a:endParaRP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 baseline="0">
                <a:latin typeface="(使用中文字型)"/>
                <a:ea typeface="微軟正黑體" pitchFamily="34" charset="-120"/>
              </a:defRPr>
            </a:lvl1pPr>
          </a:lstStyle>
          <a:p>
            <a:endParaRPr lang="en-US" altLang="zh-TW">
              <a:latin typeface="微軟正黑體"/>
            </a:endParaRP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 baseline="0">
                <a:latin typeface="(使用中文字型)"/>
                <a:ea typeface="微軟正黑體" pitchFamily="34" charset="-120"/>
              </a:defRPr>
            </a:lvl1pPr>
          </a:lstStyle>
          <a:p>
            <a:fld id="{8BDFA76F-3FDB-4C7D-803B-D86E2F7A6F07}" type="slidenum">
              <a:rPr lang="en-US" altLang="zh-TW" smtClean="0">
                <a:latin typeface="微軟正黑體"/>
              </a:rPr>
              <a:pPr/>
              <a:t>‹#›</a:t>
            </a:fld>
            <a:endParaRPr lang="en-US" altLang="zh-TW">
              <a:latin typeface="微軟正黑體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3600" b="1" baseline="0">
          <a:solidFill>
            <a:srgbClr val="0099FF"/>
          </a:solidFill>
          <a:latin typeface="(使用中文字型)"/>
          <a:ea typeface="微軟正黑體" pitchFamily="34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rgbClr val="0099FF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30000"/>
        </a:spcBef>
        <a:spcAft>
          <a:spcPct val="20000"/>
        </a:spcAft>
        <a:buFont typeface="Wingdings" pitchFamily="2" charset="2"/>
        <a:buChar char="l"/>
        <a:defRPr kumimoji="1" sz="2800" b="1" baseline="0">
          <a:solidFill>
            <a:srgbClr val="669900"/>
          </a:solidFill>
          <a:latin typeface="(使用中文字型)"/>
          <a:ea typeface="微軟正黑體" pitchFamily="34" charset="-120"/>
          <a:cs typeface="+mn-cs"/>
        </a:defRPr>
      </a:lvl1pPr>
      <a:lvl2pPr marL="742950" indent="-285750" algn="l" rtl="0" fontAlgn="base">
        <a:spcBef>
          <a:spcPct val="20000"/>
        </a:spcBef>
        <a:spcAft>
          <a:spcPct val="20000"/>
        </a:spcAft>
        <a:buFont typeface="Wingdings" pitchFamily="2" charset="2"/>
        <a:buChar char="l"/>
        <a:defRPr kumimoji="1" sz="2200" b="1" baseline="0">
          <a:solidFill>
            <a:schemeClr val="bg2"/>
          </a:solidFill>
          <a:latin typeface="(使用中文字型)"/>
          <a:ea typeface="微軟正黑體" pitchFamily="34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l"/>
        <a:defRPr kumimoji="1" baseline="0">
          <a:solidFill>
            <a:schemeClr val="bg2"/>
          </a:solidFill>
          <a:latin typeface="(使用中文字型)"/>
          <a:ea typeface="微軟正黑體" pitchFamily="34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7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在接下來的短短時間，</a:t>
            </a:r>
            <a:r>
              <a:rPr lang="zh-TW" altLang="en-US" dirty="0"/>
              <a:t>我們會聊到</a:t>
            </a:r>
            <a:r>
              <a:rPr lang="en-US" altLang="zh-TW" dirty="0"/>
              <a:t>…</a:t>
            </a:r>
          </a:p>
        </p:txBody>
      </p:sp>
      <p:sp>
        <p:nvSpPr>
          <p:cNvPr id="144391" name="Oval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850" y="2276475"/>
            <a:ext cx="1800225" cy="18002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38100" algn="ctr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2800" b="1">
                <a:solidFill>
                  <a:srgbClr val="0066FF"/>
                </a:solidFill>
                <a:latin typeface="微軟正黑體" pitchFamily="34" charset="-120"/>
                <a:ea typeface="微軟正黑體" pitchFamily="34" charset="-120"/>
              </a:rPr>
              <a:t>求職準備</a:t>
            </a:r>
            <a:endParaRPr lang="zh-TW" altLang="en-US" sz="1600">
              <a:solidFill>
                <a:srgbClr val="0066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2" name="AutoShape 13"/>
          <p:cNvSpPr>
            <a:spLocks noChangeArrowheads="1"/>
          </p:cNvSpPr>
          <p:nvPr/>
        </p:nvSpPr>
        <p:spPr bwMode="auto">
          <a:xfrm>
            <a:off x="2198688" y="2997200"/>
            <a:ext cx="287337" cy="5032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66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TW" altLang="zh-TW">
              <a:solidFill>
                <a:srgbClr val="008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3" name="Oval 1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55875" y="2276475"/>
            <a:ext cx="1800225" cy="18002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38100" algn="ctr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2800" b="1">
                <a:solidFill>
                  <a:srgbClr val="0066FF"/>
                </a:solidFill>
                <a:latin typeface="微軟正黑體" pitchFamily="34" charset="-120"/>
                <a:ea typeface="微軟正黑體" pitchFamily="34" charset="-120"/>
              </a:rPr>
              <a:t>工讀權益</a:t>
            </a:r>
            <a:endParaRPr lang="zh-TW" altLang="en-US" sz="1600">
              <a:solidFill>
                <a:srgbClr val="0066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4" name="AutoShape 17"/>
          <p:cNvSpPr>
            <a:spLocks noChangeArrowheads="1"/>
          </p:cNvSpPr>
          <p:nvPr/>
        </p:nvSpPr>
        <p:spPr bwMode="auto">
          <a:xfrm>
            <a:off x="4429125" y="2997200"/>
            <a:ext cx="287338" cy="5032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66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zh-TW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5" name="Oval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787900" y="2276475"/>
            <a:ext cx="1800225" cy="18002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38100" algn="ctr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2600" b="1">
                <a:solidFill>
                  <a:srgbClr val="0066FF"/>
                </a:solidFill>
                <a:latin typeface="微軟正黑體" pitchFamily="34" charset="-120"/>
                <a:ea typeface="微軟正黑體" pitchFamily="34" charset="-120"/>
              </a:rPr>
              <a:t>職場軟實力</a:t>
            </a:r>
            <a:endParaRPr lang="zh-TW" altLang="en-US" sz="2600">
              <a:solidFill>
                <a:srgbClr val="0066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6" name="AutoShape 20"/>
          <p:cNvSpPr>
            <a:spLocks noChangeArrowheads="1"/>
          </p:cNvSpPr>
          <p:nvPr/>
        </p:nvSpPr>
        <p:spPr bwMode="auto">
          <a:xfrm>
            <a:off x="6661150" y="2997200"/>
            <a:ext cx="287338" cy="5032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66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zh-TW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4397" name="Oval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019925" y="2276475"/>
            <a:ext cx="1800225" cy="18002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38100" algn="ctr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2800" b="1">
                <a:solidFill>
                  <a:srgbClr val="0066FF"/>
                </a:solidFill>
                <a:latin typeface="微軟正黑體" pitchFamily="34" charset="-120"/>
                <a:ea typeface="微軟正黑體" pitchFamily="34" charset="-120"/>
              </a:rPr>
              <a:t>其他</a:t>
            </a:r>
          </a:p>
        </p:txBody>
      </p:sp>
      <p:sp>
        <p:nvSpPr>
          <p:cNvPr id="144398" name="Oval 14"/>
          <p:cNvSpPr>
            <a:spLocks noChangeArrowheads="1"/>
          </p:cNvSpPr>
          <p:nvPr/>
        </p:nvSpPr>
        <p:spPr bwMode="auto">
          <a:xfrm>
            <a:off x="250825" y="2060575"/>
            <a:ext cx="649288" cy="649288"/>
          </a:xfrm>
          <a:prstGeom prst="ellipse">
            <a:avLst/>
          </a:prstGeom>
          <a:solidFill>
            <a:srgbClr val="0066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3200" b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</a:t>
            </a:r>
          </a:p>
        </p:txBody>
      </p:sp>
      <p:sp>
        <p:nvSpPr>
          <p:cNvPr id="144399" name="Oval 15"/>
          <p:cNvSpPr>
            <a:spLocks noChangeArrowheads="1"/>
          </p:cNvSpPr>
          <p:nvPr/>
        </p:nvSpPr>
        <p:spPr bwMode="auto">
          <a:xfrm>
            <a:off x="2484438" y="2060575"/>
            <a:ext cx="649287" cy="649288"/>
          </a:xfrm>
          <a:prstGeom prst="ellipse">
            <a:avLst/>
          </a:prstGeom>
          <a:solidFill>
            <a:srgbClr val="0066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3200" b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2</a:t>
            </a:r>
          </a:p>
        </p:txBody>
      </p:sp>
      <p:sp>
        <p:nvSpPr>
          <p:cNvPr id="144400" name="Oval 16"/>
          <p:cNvSpPr>
            <a:spLocks noChangeArrowheads="1"/>
          </p:cNvSpPr>
          <p:nvPr/>
        </p:nvSpPr>
        <p:spPr bwMode="auto">
          <a:xfrm>
            <a:off x="4713288" y="2060575"/>
            <a:ext cx="649287" cy="649288"/>
          </a:xfrm>
          <a:prstGeom prst="ellipse">
            <a:avLst/>
          </a:prstGeom>
          <a:solidFill>
            <a:srgbClr val="0066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3200" b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3</a:t>
            </a:r>
          </a:p>
        </p:txBody>
      </p:sp>
      <p:sp>
        <p:nvSpPr>
          <p:cNvPr id="144401" name="Oval 17"/>
          <p:cNvSpPr>
            <a:spLocks noChangeArrowheads="1"/>
          </p:cNvSpPr>
          <p:nvPr/>
        </p:nvSpPr>
        <p:spPr bwMode="auto">
          <a:xfrm>
            <a:off x="6946900" y="2060575"/>
            <a:ext cx="649288" cy="649288"/>
          </a:xfrm>
          <a:prstGeom prst="ellipse">
            <a:avLst/>
          </a:prstGeom>
          <a:solidFill>
            <a:srgbClr val="0066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3200" b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</a:t>
            </a:r>
            <a:r>
              <a:rPr lang="en-US" altLang="zh-TW" dirty="0" smtClean="0"/>
              <a:t>.</a:t>
            </a:r>
            <a:r>
              <a:rPr lang="zh-TW" altLang="en-US" dirty="0" smtClean="0"/>
              <a:t>參加了一場很吸引人的創業說明會，廠商打著「加入會員即享月收入</a:t>
            </a:r>
            <a:r>
              <a:rPr lang="en-US" altLang="zh-TW" dirty="0" smtClean="0"/>
              <a:t>10</a:t>
            </a:r>
            <a:r>
              <a:rPr lang="zh-TW" altLang="en-US" dirty="0" smtClean="0"/>
              <a:t>萬」名號，但加入會員須先購買</a:t>
            </a:r>
            <a:r>
              <a:rPr lang="en-US" altLang="zh-TW" dirty="0" smtClean="0"/>
              <a:t>5</a:t>
            </a:r>
            <a:r>
              <a:rPr lang="zh-TW" altLang="en-US" dirty="0" smtClean="0"/>
              <a:t>萬元的健康產品。請問：下列說法哪一項有誤？</a:t>
            </a:r>
          </a:p>
          <a:p>
            <a:pPr lvl="1"/>
            <a:r>
              <a:rPr lang="en-US" altLang="zh-TW" dirty="0" smtClean="0"/>
              <a:t>(1)</a:t>
            </a:r>
            <a:r>
              <a:rPr lang="zh-TW" altLang="en-US" dirty="0" smtClean="0"/>
              <a:t>不應付錢購買任何有形無形之產品</a:t>
            </a:r>
          </a:p>
          <a:p>
            <a:pPr lvl="1"/>
            <a:r>
              <a:rPr lang="en-US" altLang="zh-TW" dirty="0" smtClean="0"/>
              <a:t>(2)</a:t>
            </a:r>
            <a:r>
              <a:rPr lang="zh-TW" altLang="en-US" dirty="0" smtClean="0"/>
              <a:t>找一位社會經驗豐富的友人陪同面試，互相照料</a:t>
            </a:r>
          </a:p>
          <a:p>
            <a:pPr lvl="1"/>
            <a:r>
              <a:rPr lang="en-US" altLang="zh-TW" dirty="0" smtClean="0"/>
              <a:t>(3)</a:t>
            </a:r>
            <a:r>
              <a:rPr lang="zh-TW" altLang="en-US" dirty="0"/>
              <a:t>當場</a:t>
            </a:r>
            <a:r>
              <a:rPr lang="zh-TW" altLang="en-US" dirty="0" smtClean="0"/>
              <a:t>簽署契約文件搶先機</a:t>
            </a:r>
          </a:p>
          <a:p>
            <a:pPr lvl="1"/>
            <a:r>
              <a:rPr lang="en-US" altLang="zh-TW" dirty="0" smtClean="0"/>
              <a:t>(4)</a:t>
            </a:r>
            <a:r>
              <a:rPr lang="zh-TW" altLang="en-US" dirty="0" smtClean="0"/>
              <a:t>個人證件及信用卡，不交給求職廠商保管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終於有機會進行面試，以下哪個行為不可取？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找好朋友陪同到面試地點，或告知家人面試地點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事前先了解公司地點、背景與營運狀況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大吃大喝雇主提供的不明食物與飲料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清楚詢問工作內容與勞動條件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面試時遇到哪些徵兆時要立刻提高警覺，小心誤入求職陷阱？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面試官說話輕浮、不正經 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不斷轉換面試地點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面試過程過分草率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以上皆是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面試後，公司要求你快點簽合約，這時應該？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先看清楚合約內容，若是不法合約，絕對不簽署。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好不容易得到工作，當然立刻簽下。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</a:t>
            </a:r>
            <a:r>
              <a:rPr lang="en-US" altLang="zh-TW" dirty="0" smtClean="0"/>
              <a:t>.</a:t>
            </a:r>
            <a:r>
              <a:rPr lang="zh-TW" altLang="en-US" dirty="0" smtClean="0"/>
              <a:t>面試某公司的行政助理，公司規定：正式員工月薪</a:t>
            </a:r>
            <a:r>
              <a:rPr lang="en-US" altLang="zh-TW" dirty="0" smtClean="0"/>
              <a:t>30,000</a:t>
            </a:r>
            <a:r>
              <a:rPr lang="zh-TW" altLang="en-US" dirty="0" smtClean="0"/>
              <a:t>元，但試用期間不支薪，且須先上一星期的職前教育訓練。請問：下列說法哪一項有誤？</a:t>
            </a:r>
          </a:p>
          <a:p>
            <a:pPr lvl="1"/>
            <a:r>
              <a:rPr lang="en-US" altLang="zh-TW" dirty="0" smtClean="0"/>
              <a:t>(1)</a:t>
            </a:r>
            <a:r>
              <a:rPr lang="zh-TW" altLang="en-US" dirty="0" smtClean="0"/>
              <a:t>面試前先查詢公司是否為合法設立及瞭解營業項目</a:t>
            </a:r>
          </a:p>
          <a:p>
            <a:pPr lvl="1"/>
            <a:r>
              <a:rPr lang="en-US" altLang="zh-TW" dirty="0" smtClean="0"/>
              <a:t>(2)</a:t>
            </a:r>
            <a:r>
              <a:rPr lang="zh-TW" altLang="en-US" dirty="0" smtClean="0"/>
              <a:t>公司有新人教育訓練課程，需先繳交一筆「訓練費用」</a:t>
            </a:r>
          </a:p>
          <a:p>
            <a:pPr lvl="1"/>
            <a:r>
              <a:rPr lang="en-US" altLang="zh-TW" dirty="0" smtClean="0"/>
              <a:t>(3)</a:t>
            </a:r>
            <a:r>
              <a:rPr lang="zh-TW" altLang="en-US" dirty="0" smtClean="0"/>
              <a:t>面試前需了解公司對於受雇者投保勞、健保情況</a:t>
            </a:r>
          </a:p>
          <a:p>
            <a:pPr lvl="1"/>
            <a:r>
              <a:rPr lang="en-US" altLang="zh-TW" dirty="0" smtClean="0"/>
              <a:t>(4)</a:t>
            </a:r>
            <a:r>
              <a:rPr lang="zh-TW" altLang="en-US" dirty="0" smtClean="0"/>
              <a:t>就算是試用期間也應予給薪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被錄取了！公司通知報到時要提供身份證影本，做為存檔證明，該怎麼做？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肯定有問題，不提供  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還有什麼好說的，提供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於影本上加註用途後再提供</a:t>
            </a:r>
          </a:p>
          <a:p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工作時有被性騷擾的感覺，該怎麼辦？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為了薪水默默承受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不反應，直接離職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向政府單位舉發，維護自身權益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當場翻臉並動手毆打老闆，轉頭就走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</a:t>
            </a:r>
            <a:r>
              <a:rPr lang="en-US" altLang="zh-TW" dirty="0" smtClean="0"/>
              <a:t>.</a:t>
            </a:r>
            <a:r>
              <a:rPr lang="zh-TW" altLang="en-US" dirty="0" smtClean="0"/>
              <a:t>關於求職發生爭議之因應對策，下列何者有誤？</a:t>
            </a:r>
          </a:p>
          <a:p>
            <a:pPr lvl="1"/>
            <a:r>
              <a:rPr lang="en-US" altLang="zh-TW" dirty="0" smtClean="0"/>
              <a:t>(1)</a:t>
            </a:r>
            <a:r>
              <a:rPr lang="zh-TW" altLang="en-US" dirty="0" smtClean="0"/>
              <a:t>發生糾紛時，可向工作所在地之勞工局申請調解</a:t>
            </a:r>
          </a:p>
          <a:p>
            <a:pPr lvl="1"/>
            <a:r>
              <a:rPr lang="en-US" altLang="zh-TW" dirty="0" smtClean="0"/>
              <a:t>(2)</a:t>
            </a:r>
            <a:r>
              <a:rPr lang="zh-TW" altLang="en-US" dirty="0" smtClean="0"/>
              <a:t>若雇主有任何不法行為，可檢證向勞工局舉發</a:t>
            </a:r>
          </a:p>
          <a:p>
            <a:pPr lvl="1"/>
            <a:r>
              <a:rPr lang="en-US" altLang="zh-TW" dirty="0" smtClean="0"/>
              <a:t>(3)</a:t>
            </a:r>
            <a:r>
              <a:rPr lang="zh-TW" altLang="en-US" dirty="0" smtClean="0"/>
              <a:t>可依法向勞動檢查機構或勞工局檢舉，並派員實施檢查</a:t>
            </a:r>
          </a:p>
          <a:p>
            <a:pPr lvl="1"/>
            <a:r>
              <a:rPr lang="en-US" altLang="zh-TW" dirty="0" smtClean="0"/>
              <a:t>(4)</a:t>
            </a:r>
            <a:r>
              <a:rPr lang="zh-TW" altLang="en-US" dirty="0" smtClean="0"/>
              <a:t>威脅提告雇主，使其心生恐懼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有關工作時間，請問下列說法哪一項有誤？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每日正常工作時間不得超過</a:t>
            </a:r>
            <a:r>
              <a:rPr lang="en-US" altLang="zh-TW" dirty="0"/>
              <a:t>8</a:t>
            </a:r>
            <a:r>
              <a:rPr lang="zh-TW" altLang="en-US" dirty="0"/>
              <a:t>小時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因健康或正常理由不能加班，雇主不得強制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每</a:t>
            </a:r>
            <a:r>
              <a:rPr lang="en-US" altLang="zh-TW" dirty="0"/>
              <a:t>2</a:t>
            </a:r>
            <a:r>
              <a:rPr lang="zh-TW" altLang="en-US" dirty="0"/>
              <a:t>週工作總時</a:t>
            </a:r>
            <a:r>
              <a:rPr lang="zh-TW" altLang="en-US" dirty="0" smtClean="0"/>
              <a:t>數為</a:t>
            </a:r>
            <a:r>
              <a:rPr lang="en-US" altLang="zh-TW" dirty="0" smtClean="0"/>
              <a:t>88</a:t>
            </a:r>
            <a:r>
              <a:rPr lang="zh-TW" altLang="en-US" dirty="0" smtClean="0"/>
              <a:t>小時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職場軟實力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打工的目的不只是賺錢，培養職場軟實力一輩子受用！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求職三部曲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如果找這份工作對你是重要的事情，就應該充分做好準備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新鮮人在工作前最好做足準備，讓自己盡快適應職場生活，下列何者做法有誤？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了解公司文化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熟知辦公室禮儀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熟悉工作內容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作息不正常，遲到常請假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雖然與公司的主管以及老闆都很熟，但在職場上可以隨口直呼主管或老闆的名字嗎？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可以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不可以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原則上不宜，但視公司文化而異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在辦公室通電話，為了讓對方聽內容，可以「高分貝」講話嗎？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可以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不</a:t>
            </a:r>
            <a:r>
              <a:rPr lang="zh-TW" altLang="en-US" dirty="0" smtClean="0"/>
              <a:t>可以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拜訪客戶時，抵達的時間是一門學問。若今天交通順暢，抵達時發現早到</a:t>
            </a:r>
            <a:r>
              <a:rPr lang="en-US" altLang="zh-TW" dirty="0"/>
              <a:t>30</a:t>
            </a:r>
            <a:r>
              <a:rPr lang="zh-TW" altLang="en-US" dirty="0"/>
              <a:t>分鐘，哪一種處理方式最不好？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直接上樓，反正提早開始可以提早結束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先打個電話給客戶</a:t>
            </a:r>
            <a:r>
              <a:rPr lang="zh-TW" altLang="en-US" dirty="0" smtClean="0"/>
              <a:t>，詢問</a:t>
            </a:r>
            <a:r>
              <a:rPr lang="zh-TW" altLang="en-US" dirty="0"/>
              <a:t>是否能將拜訪時間提早 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先在外面晃一下，等時間到了再進去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找個廁所整理一下儀容</a:t>
            </a:r>
          </a:p>
          <a:p>
            <a:endParaRPr lang="en-US" altLang="zh-TW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關於改變辦公室的氣氛，下列哪者不恰當？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在凌亂的辦公室工作，會把大家工作的心情弄糟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善用資料夾可讓自己的辦事流程更順暢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適時調整檔案架或檔案櫃方向，或可改變工作氣氛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桌上擺放雜亂，才表示工作有效率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下列辦公室打招呼方式，何者正確？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下班時同事都還在工作，最好默默離開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進辦公室剛好看到主管跟老闆在說話，還是像平常一樣問好或致意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外出拜訪客戶的主管回到辦公室，此時最好什麼話都不要說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講電話時約好的訪客準時出現，若無其他同事幫忙接待，該如何處理？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手邊電話比較重要，先不理會訪客以免分心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盡快結束電話，優先處理訪客接待事宜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對方看到我在講電話，應可以理解，所以繼續</a:t>
            </a:r>
            <a:r>
              <a:rPr lang="zh-TW" altLang="en-US" dirty="0" smtClean="0"/>
              <a:t>通話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與重要人物一起用餐，若手機響了，你應該？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兩聲之內接聽，並長話短說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不管它，假裝是別人的電話在響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致歉並將電話轉為靜音，以身旁的人為優先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致歉離座，到洗手間</a:t>
            </a:r>
            <a:r>
              <a:rPr lang="zh-TW" altLang="en-US" dirty="0" smtClean="0"/>
              <a:t>接電話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關於職場生存法則，下列哪個行為不恰當？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建立良好人際關係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隨時調整自己腳步，保持戰力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批評別人時，只對事不對人，不做人身攻擊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凡事以自己的利益為優先考量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職場人際關係養成，下列哪個行為不恰當？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重視每一位與自己交會的人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與主管、同事廣結善緣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重要事情盡量面對面溝通</a:t>
            </a:r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獨來獨往，不與人打交道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求職首部曲 準備履歷自傳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967287"/>
          </a:xfrm>
        </p:spPr>
        <p:txBody>
          <a:bodyPr/>
          <a:lstStyle/>
          <a:p>
            <a:r>
              <a:rPr lang="zh-TW" altLang="en-US"/>
              <a:t>設計個人履歷表</a:t>
            </a:r>
          </a:p>
          <a:p>
            <a:pPr lvl="1"/>
            <a:r>
              <a:rPr lang="zh-TW" altLang="en-US"/>
              <a:t>公版履歷很容易讓你看起來跟別人一樣！</a:t>
            </a:r>
          </a:p>
          <a:p>
            <a:pPr lvl="1"/>
            <a:r>
              <a:rPr lang="zh-TW" altLang="en-US"/>
              <a:t>引起閱讀興趣、突顯個人專長</a:t>
            </a:r>
          </a:p>
          <a:p>
            <a:pPr lvl="1"/>
            <a:r>
              <a:rPr kumimoji="0" lang="zh-TW" altLang="en-US"/>
              <a:t>自</a:t>
            </a:r>
            <a:r>
              <a:rPr lang="zh-TW" altLang="en-US"/>
              <a:t>傳簡短，重視內容邏輯 </a:t>
            </a:r>
            <a:r>
              <a:rPr lang="en-US" altLang="zh-TW"/>
              <a:t>&gt; </a:t>
            </a:r>
            <a:r>
              <a:rPr lang="zh-TW" altLang="en-US"/>
              <a:t>字數</a:t>
            </a:r>
          </a:p>
          <a:p>
            <a:pPr lvl="1"/>
            <a:r>
              <a:rPr lang="zh-TW" altLang="en-US"/>
              <a:t>真實呈現，適度包裝，勿誇大不實</a:t>
            </a:r>
          </a:p>
          <a:p>
            <a:pPr lvl="1"/>
            <a:r>
              <a:rPr lang="zh-TW" altLang="en-US"/>
              <a:t>履歷很難一次到位，需要定期檢視更新</a:t>
            </a:r>
          </a:p>
          <a:p>
            <a:r>
              <a:rPr lang="zh-TW" altLang="en-US"/>
              <a:t>針對應徵企業客製化</a:t>
            </a:r>
          </a:p>
          <a:p>
            <a:pPr lvl="1"/>
            <a:r>
              <a:rPr lang="zh-TW" altLang="en-US"/>
              <a:t>事前先做功課：調整履歷、準備面試問題</a:t>
            </a:r>
          </a:p>
          <a:p>
            <a:r>
              <a:rPr lang="zh-TW" altLang="en-US"/>
              <a:t>主動投遞履歷</a:t>
            </a: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019925" y="3284538"/>
            <a:ext cx="1873250" cy="1439862"/>
            <a:chOff x="4422" y="2069"/>
            <a:chExt cx="1180" cy="90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422" y="2069"/>
              <a:ext cx="1179" cy="907"/>
            </a:xfrm>
            <a:prstGeom prst="wedgeEllipseCallout">
              <a:avLst>
                <a:gd name="adj1" fmla="val -31509"/>
                <a:gd name="adj2" fmla="val 56065"/>
              </a:avLst>
            </a:prstGeom>
            <a:solidFill>
              <a:srgbClr val="3399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zh-TW" altLang="zh-TW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513" y="2205"/>
              <a:ext cx="1089" cy="6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TW" sz="16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RICH</a:t>
              </a:r>
              <a:r>
                <a:rPr lang="zh-TW" altLang="en-US" sz="16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職場體驗網的「職場達人」單元，有詳盡介紹喔！</a:t>
              </a:r>
              <a:endParaRPr lang="zh-TW" altLang="en-US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群組 16"/>
          <p:cNvGrpSpPr/>
          <p:nvPr/>
        </p:nvGrpSpPr>
        <p:grpSpPr>
          <a:xfrm>
            <a:off x="428596" y="2692414"/>
            <a:ext cx="2593975" cy="2736850"/>
            <a:chOff x="357158" y="3263918"/>
            <a:chExt cx="2593975" cy="2736850"/>
          </a:xfrm>
        </p:grpSpPr>
        <p:sp>
          <p:nvSpPr>
            <p:cNvPr id="251910" name="AutoShape 6"/>
            <p:cNvSpPr>
              <a:spLocks noChangeArrowheads="1"/>
            </p:cNvSpPr>
            <p:nvPr/>
          </p:nvSpPr>
          <p:spPr bwMode="auto">
            <a:xfrm>
              <a:off x="717521" y="3551255"/>
              <a:ext cx="2233612" cy="244951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0000"/>
              </a:schemeClr>
            </a:solidFill>
            <a:ln w="38100" algn="ctr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/>
              <a:r>
                <a:rPr lang="en-US" altLang="zh-TW" b="1">
                  <a:solidFill>
                    <a:srgbClr val="3399FF"/>
                  </a:solidFill>
                </a:rPr>
                <a:t>RICH</a:t>
              </a:r>
              <a:r>
                <a:rPr lang="zh-TW" altLang="en-US" b="1">
                  <a:solidFill>
                    <a:srgbClr val="3399FF"/>
                  </a:solidFill>
                </a:rPr>
                <a:t>職場體驗網</a:t>
              </a:r>
            </a:p>
          </p:txBody>
        </p:sp>
        <p:pic>
          <p:nvPicPr>
            <p:cNvPr id="251914" name="Picture 10" descr="1368599258-3762"/>
            <p:cNvPicPr>
              <a:picLocks noChangeAspect="1" noChangeArrowheads="1"/>
            </p:cNvPicPr>
            <p:nvPr/>
          </p:nvPicPr>
          <p:blipFill>
            <a:blip r:embed="rId2" cstate="print"/>
            <a:srcRect l="7381" t="7300" r="8029" b="8029"/>
            <a:stretch>
              <a:fillRect/>
            </a:stretch>
          </p:blipFill>
          <p:spPr bwMode="auto">
            <a:xfrm>
              <a:off x="1006446" y="4127518"/>
              <a:ext cx="1655762" cy="1657350"/>
            </a:xfrm>
            <a:prstGeom prst="rect">
              <a:avLst/>
            </a:prstGeom>
            <a:noFill/>
          </p:spPr>
        </p:pic>
        <p:sp>
          <p:nvSpPr>
            <p:cNvPr id="251918" name="Oval 14"/>
            <p:cNvSpPr>
              <a:spLocks noChangeArrowheads="1"/>
            </p:cNvSpPr>
            <p:nvPr/>
          </p:nvSpPr>
          <p:spPr bwMode="auto">
            <a:xfrm>
              <a:off x="357158" y="3263918"/>
              <a:ext cx="649288" cy="649287"/>
            </a:xfrm>
            <a:prstGeom prst="ellipse">
              <a:avLst/>
            </a:prstGeom>
            <a:solidFill>
              <a:srgbClr val="3399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TW" sz="3200" b="1">
                  <a:solidFill>
                    <a:schemeClr val="bg1"/>
                  </a:solidFill>
                </a:rPr>
                <a:t>r</a:t>
              </a: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3130551" y="2692414"/>
            <a:ext cx="2595562" cy="2736850"/>
            <a:chOff x="3059113" y="3192480"/>
            <a:chExt cx="2595562" cy="2736850"/>
          </a:xfrm>
        </p:grpSpPr>
        <p:sp>
          <p:nvSpPr>
            <p:cNvPr id="251911" name="AutoShape 7"/>
            <p:cNvSpPr>
              <a:spLocks noChangeArrowheads="1"/>
            </p:cNvSpPr>
            <p:nvPr/>
          </p:nvSpPr>
          <p:spPr bwMode="auto">
            <a:xfrm>
              <a:off x="3421063" y="3479817"/>
              <a:ext cx="2233612" cy="244951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0000"/>
              </a:schemeClr>
            </a:solidFill>
            <a:ln w="38100" algn="ctr">
              <a:solidFill>
                <a:srgbClr val="33CCCC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/>
              <a:r>
                <a:rPr lang="en-US" altLang="zh-TW" b="1">
                  <a:solidFill>
                    <a:srgbClr val="33CCCC"/>
                  </a:solidFill>
                </a:rPr>
                <a:t>Facebook</a:t>
              </a:r>
              <a:r>
                <a:rPr lang="zh-TW" altLang="en-US" b="1">
                  <a:solidFill>
                    <a:srgbClr val="33CCCC"/>
                  </a:solidFill>
                </a:rPr>
                <a:t>粉絲團</a:t>
              </a:r>
            </a:p>
          </p:txBody>
        </p:sp>
        <p:pic>
          <p:nvPicPr>
            <p:cNvPr id="251917" name="Picture 13" descr="1368599905-5149"/>
            <p:cNvPicPr>
              <a:picLocks noChangeAspect="1" noChangeArrowheads="1"/>
            </p:cNvPicPr>
            <p:nvPr/>
          </p:nvPicPr>
          <p:blipFill>
            <a:blip r:embed="rId3" cstate="print"/>
            <a:srcRect l="5743" t="5743" r="5743" b="5743"/>
            <a:stretch>
              <a:fillRect/>
            </a:stretch>
          </p:blipFill>
          <p:spPr bwMode="auto">
            <a:xfrm>
              <a:off x="3708400" y="4057667"/>
              <a:ext cx="1654175" cy="1654175"/>
            </a:xfrm>
            <a:prstGeom prst="rect">
              <a:avLst/>
            </a:prstGeom>
            <a:noFill/>
          </p:spPr>
        </p:pic>
        <p:sp>
          <p:nvSpPr>
            <p:cNvPr id="251919" name="Oval 15"/>
            <p:cNvSpPr>
              <a:spLocks noChangeArrowheads="1"/>
            </p:cNvSpPr>
            <p:nvPr/>
          </p:nvSpPr>
          <p:spPr bwMode="auto">
            <a:xfrm>
              <a:off x="3059113" y="3192480"/>
              <a:ext cx="649287" cy="649287"/>
            </a:xfrm>
            <a:prstGeom prst="ellipse">
              <a:avLst/>
            </a:prstGeom>
            <a:solidFill>
              <a:srgbClr val="33CCCC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TW" sz="3200" b="1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5834089" y="2692414"/>
            <a:ext cx="2595563" cy="2736850"/>
            <a:chOff x="5762651" y="3263918"/>
            <a:chExt cx="2595563" cy="2736850"/>
          </a:xfrm>
        </p:grpSpPr>
        <p:sp>
          <p:nvSpPr>
            <p:cNvPr id="251912" name="AutoShape 8"/>
            <p:cNvSpPr>
              <a:spLocks noChangeArrowheads="1"/>
            </p:cNvSpPr>
            <p:nvPr/>
          </p:nvSpPr>
          <p:spPr bwMode="auto">
            <a:xfrm>
              <a:off x="6124601" y="3551255"/>
              <a:ext cx="2233613" cy="2449513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rgbClr val="9966FF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/>
              <a:r>
                <a:rPr lang="zh-TW" altLang="en-US" b="1" dirty="0">
                  <a:solidFill>
                    <a:srgbClr val="9966FF"/>
                  </a:solidFill>
                </a:rPr>
                <a:t>客服專線</a:t>
              </a:r>
            </a:p>
            <a:p>
              <a:pPr algn="ctr"/>
              <a:endParaRPr lang="zh-TW" altLang="en-US" b="1" dirty="0">
                <a:solidFill>
                  <a:srgbClr val="9966FF"/>
                </a:solidFill>
              </a:endParaRPr>
            </a:p>
            <a:p>
              <a:pPr algn="ctr"/>
              <a:r>
                <a:rPr lang="zh-TW" altLang="en-US" b="1" dirty="0">
                  <a:solidFill>
                    <a:srgbClr val="9966FF"/>
                  </a:solidFill>
                </a:rPr>
                <a:t>免付費客服專線</a:t>
              </a:r>
            </a:p>
            <a:p>
              <a:pPr algn="ctr"/>
              <a:r>
                <a:rPr lang="en-US" altLang="zh-TW" b="1" dirty="0">
                  <a:solidFill>
                    <a:srgbClr val="9966FF"/>
                  </a:solidFill>
                </a:rPr>
                <a:t>0800-005-880</a:t>
              </a:r>
            </a:p>
            <a:p>
              <a:pPr algn="ctr">
                <a:lnSpc>
                  <a:spcPct val="150000"/>
                </a:lnSpc>
              </a:pPr>
              <a:r>
                <a:rPr lang="zh-TW" altLang="en-US" b="1" dirty="0">
                  <a:solidFill>
                    <a:srgbClr val="9966FF"/>
                  </a:solidFill>
                </a:rPr>
                <a:t>一般工讀</a:t>
              </a:r>
            </a:p>
            <a:p>
              <a:pPr algn="ctr"/>
              <a:r>
                <a:rPr lang="en-US" altLang="zh-TW" b="1" dirty="0">
                  <a:solidFill>
                    <a:srgbClr val="9966FF"/>
                  </a:solidFill>
                </a:rPr>
                <a:t>(02)27031250</a:t>
              </a:r>
            </a:p>
            <a:p>
              <a:pPr algn="ctr"/>
              <a:r>
                <a:rPr lang="en-US" altLang="zh-TW" sz="1400" b="1" dirty="0" smtClean="0">
                  <a:solidFill>
                    <a:srgbClr val="9966FF"/>
                  </a:solidFill>
                </a:rPr>
                <a:t>#314</a:t>
              </a:r>
              <a:r>
                <a:rPr lang="zh-TW" altLang="en-US" sz="1400" b="1" dirty="0" smtClean="0">
                  <a:solidFill>
                    <a:srgbClr val="9966FF"/>
                  </a:solidFill>
                </a:rPr>
                <a:t>蘇小姐 </a:t>
              </a:r>
              <a:r>
                <a:rPr lang="en-US" altLang="zh-TW" sz="1400" b="1" dirty="0">
                  <a:solidFill>
                    <a:srgbClr val="9966FF"/>
                  </a:solidFill>
                </a:rPr>
                <a:t>/ </a:t>
              </a:r>
              <a:r>
                <a:rPr lang="en-US" altLang="zh-TW" sz="1400" b="1" dirty="0" smtClean="0">
                  <a:solidFill>
                    <a:srgbClr val="9966FF"/>
                  </a:solidFill>
                </a:rPr>
                <a:t>#613</a:t>
              </a:r>
              <a:r>
                <a:rPr lang="zh-TW" altLang="en-US" sz="1400" b="1" dirty="0" smtClean="0">
                  <a:solidFill>
                    <a:srgbClr val="9966FF"/>
                  </a:solidFill>
                </a:rPr>
                <a:t>張先生</a:t>
              </a:r>
              <a:endParaRPr lang="zh-TW" altLang="en-US" sz="1400" b="1" dirty="0">
                <a:solidFill>
                  <a:srgbClr val="9966FF"/>
                </a:solidFill>
              </a:endParaRPr>
            </a:p>
          </p:txBody>
        </p:sp>
        <p:sp>
          <p:nvSpPr>
            <p:cNvPr id="251920" name="Oval 16"/>
            <p:cNvSpPr>
              <a:spLocks noChangeArrowheads="1"/>
            </p:cNvSpPr>
            <p:nvPr/>
          </p:nvSpPr>
          <p:spPr bwMode="auto">
            <a:xfrm>
              <a:off x="5762651" y="3263918"/>
              <a:ext cx="649288" cy="649287"/>
            </a:xfrm>
            <a:prstGeom prst="ellipse">
              <a:avLst/>
            </a:prstGeom>
            <a:solidFill>
              <a:srgbClr val="9966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TW" sz="3200" b="1">
                  <a:solidFill>
                    <a:schemeClr val="bg1"/>
                  </a:solidFill>
                </a:rPr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RICH</a:t>
            </a:r>
            <a:r>
              <a:rPr lang="zh-TW" altLang="en-US" dirty="0"/>
              <a:t>與大家一起加油！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求職二部曲 選擇求職管道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實體管道：</a:t>
            </a:r>
          </a:p>
          <a:p>
            <a:pPr lvl="1"/>
            <a:r>
              <a:rPr lang="zh-TW" altLang="en-US" dirty="0"/>
              <a:t>校園徵才活動、就業博覽會、就業</a:t>
            </a:r>
            <a:r>
              <a:rPr lang="zh-TW" altLang="en-US" dirty="0" smtClean="0"/>
              <a:t>服務中心</a:t>
            </a:r>
            <a:r>
              <a:rPr lang="en-US" altLang="zh-TW" dirty="0" smtClean="0"/>
              <a:t>/</a:t>
            </a:r>
            <a:r>
              <a:rPr lang="zh-TW" altLang="en-US" dirty="0" smtClean="0"/>
              <a:t>站</a:t>
            </a:r>
            <a:r>
              <a:rPr lang="en-US" altLang="zh-TW" dirty="0">
                <a:latin typeface="Palatino Linotype"/>
              </a:rPr>
              <a:t>…</a:t>
            </a:r>
            <a:endParaRPr lang="en-US" altLang="zh-TW" dirty="0"/>
          </a:p>
          <a:p>
            <a:r>
              <a:rPr lang="zh-TW" altLang="en-US" dirty="0" smtClean="0"/>
              <a:t>網路</a:t>
            </a:r>
            <a:r>
              <a:rPr lang="zh-TW" altLang="en-US" dirty="0"/>
              <a:t>管道：</a:t>
            </a:r>
          </a:p>
          <a:p>
            <a:pPr lvl="1"/>
            <a:r>
              <a:rPr lang="zh-TW" altLang="en-US" dirty="0"/>
              <a:t>人力銀行、企業官方網站、</a:t>
            </a:r>
            <a:r>
              <a:rPr lang="en-US" altLang="zh-TW" dirty="0"/>
              <a:t>BBS</a:t>
            </a:r>
            <a:r>
              <a:rPr lang="en-US" altLang="zh-TW" dirty="0" smtClean="0">
                <a:latin typeface="Palatino Linotype"/>
              </a:rPr>
              <a:t>…</a:t>
            </a:r>
          </a:p>
          <a:p>
            <a:pPr lvl="1"/>
            <a:r>
              <a:rPr lang="en-US" altLang="zh-TW" dirty="0" smtClean="0">
                <a:latin typeface="Palatino Linotype"/>
              </a:rPr>
              <a:t>RICH</a:t>
            </a:r>
            <a:r>
              <a:rPr lang="zh-TW" altLang="en-US" dirty="0" smtClean="0">
                <a:latin typeface="Palatino Linotype"/>
              </a:rPr>
              <a:t>職場體驗網</a:t>
            </a:r>
            <a:endParaRPr lang="en-US" altLang="zh-TW" dirty="0" smtClean="0">
              <a:latin typeface="Palatino Linotype"/>
            </a:endParaRPr>
          </a:p>
          <a:p>
            <a:pPr lvl="1"/>
            <a:r>
              <a:rPr lang="zh-TW" altLang="en-US" dirty="0" smtClean="0">
                <a:latin typeface="Palatino Linotype"/>
              </a:rPr>
              <a:t>台灣就業通網站等</a:t>
            </a:r>
            <a:endParaRPr lang="en-US" altLang="zh-TW" dirty="0"/>
          </a:p>
          <a:p>
            <a:r>
              <a:rPr lang="zh-TW" altLang="en-US" dirty="0"/>
              <a:t>其他：</a:t>
            </a:r>
          </a:p>
          <a:p>
            <a:pPr lvl="1"/>
            <a:r>
              <a:rPr lang="zh-TW" altLang="en-US" dirty="0"/>
              <a:t>學校教授推薦、學長姐及親友介紹</a:t>
            </a:r>
            <a:r>
              <a:rPr lang="en-US" altLang="zh-TW" dirty="0">
                <a:latin typeface="Palatino Linotype"/>
              </a:rPr>
              <a:t>…</a:t>
            </a:r>
            <a:endParaRPr lang="en-US" altLang="zh-TW" dirty="0"/>
          </a:p>
        </p:txBody>
      </p:sp>
      <p:grpSp>
        <p:nvGrpSpPr>
          <p:cNvPr id="198665" name="Group 9"/>
          <p:cNvGrpSpPr>
            <a:grpSpLocks/>
          </p:cNvGrpSpPr>
          <p:nvPr/>
        </p:nvGrpSpPr>
        <p:grpSpPr bwMode="auto">
          <a:xfrm>
            <a:off x="7019925" y="3284538"/>
            <a:ext cx="1873250" cy="1439862"/>
            <a:chOff x="4422" y="2069"/>
            <a:chExt cx="1180" cy="907"/>
          </a:xfrm>
        </p:grpSpPr>
        <p:sp>
          <p:nvSpPr>
            <p:cNvPr id="198660" name="AutoShape 4"/>
            <p:cNvSpPr>
              <a:spLocks noChangeArrowheads="1"/>
            </p:cNvSpPr>
            <p:nvPr/>
          </p:nvSpPr>
          <p:spPr bwMode="auto">
            <a:xfrm>
              <a:off x="4422" y="2069"/>
              <a:ext cx="1179" cy="907"/>
            </a:xfrm>
            <a:prstGeom prst="wedgeEllipseCallout">
              <a:avLst>
                <a:gd name="adj1" fmla="val -31509"/>
                <a:gd name="adj2" fmla="val 56065"/>
              </a:avLst>
            </a:prstGeom>
            <a:solidFill>
              <a:srgbClr val="3399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zh-TW" altLang="zh-TW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98661" name="Text Box 5"/>
            <p:cNvSpPr txBox="1">
              <a:spLocks noChangeArrowheads="1"/>
            </p:cNvSpPr>
            <p:nvPr/>
          </p:nvSpPr>
          <p:spPr bwMode="auto">
            <a:xfrm>
              <a:off x="4513" y="2205"/>
              <a:ext cx="1089" cy="5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TW" altLang="en-US" sz="1600" b="1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小提醒：</a:t>
              </a:r>
            </a:p>
            <a:p>
              <a:pPr>
                <a:spcBef>
                  <a:spcPct val="20000"/>
                </a:spcBef>
              </a:pPr>
              <a:r>
                <a:rPr lang="zh-TW" altLang="en-US" sz="1600" b="1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務必記得你透過哪些管道求職！</a:t>
              </a:r>
            </a:p>
          </p:txBody>
        </p:sp>
      </p:grpSp>
      <p:grpSp>
        <p:nvGrpSpPr>
          <p:cNvPr id="198664" name="Group 8"/>
          <p:cNvGrpSpPr>
            <a:grpSpLocks/>
          </p:cNvGrpSpPr>
          <p:nvPr/>
        </p:nvGrpSpPr>
        <p:grpSpPr bwMode="auto">
          <a:xfrm>
            <a:off x="206351" y="3140076"/>
            <a:ext cx="865187" cy="431800"/>
            <a:chOff x="158" y="1389"/>
            <a:chExt cx="545" cy="272"/>
          </a:xfrm>
        </p:grpSpPr>
        <p:sp>
          <p:nvSpPr>
            <p:cNvPr id="198662" name="AutoShape 6"/>
            <p:cNvSpPr>
              <a:spLocks noChangeArrowheads="1"/>
            </p:cNvSpPr>
            <p:nvPr/>
          </p:nvSpPr>
          <p:spPr bwMode="auto">
            <a:xfrm>
              <a:off x="158" y="1389"/>
              <a:ext cx="454" cy="272"/>
            </a:xfrm>
            <a:prstGeom prst="wedgeEllipseCallout">
              <a:avLst>
                <a:gd name="adj1" fmla="val 46255"/>
                <a:gd name="adj2" fmla="val 58454"/>
              </a:avLst>
            </a:prstGeom>
            <a:solidFill>
              <a:srgbClr val="FF0066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zh-TW" altLang="zh-TW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98663" name="Text Box 7"/>
            <p:cNvSpPr txBox="1">
              <a:spLocks noChangeArrowheads="1"/>
            </p:cNvSpPr>
            <p:nvPr/>
          </p:nvSpPr>
          <p:spPr bwMode="auto">
            <a:xfrm>
              <a:off x="159" y="1404"/>
              <a:ext cx="544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TW" altLang="en-US" sz="1600" b="1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推薦！</a:t>
              </a: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求職三部曲 面試準備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9672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TW" altLang="en-US" sz="2400"/>
              <a:t>面試前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收集應徵公司近況等相關資訊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準備個人履歷表與作品集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準備自我介紹、能突顯自己的小故事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演練面試問題（被問與發問）</a:t>
            </a:r>
          </a:p>
          <a:p>
            <a:pPr lvl="1">
              <a:lnSpc>
                <a:spcPct val="90000"/>
              </a:lnSpc>
            </a:pPr>
            <a:r>
              <a:rPr kumimoji="0" lang="zh-TW" altLang="en-US" sz="2000"/>
              <a:t>注意面試前的飲食、穿著、儀容</a:t>
            </a:r>
            <a:endParaRPr lang="zh-TW" altLang="en-US" sz="2000"/>
          </a:p>
          <a:p>
            <a:pPr>
              <a:lnSpc>
                <a:spcPct val="110000"/>
              </a:lnSpc>
            </a:pPr>
            <a:r>
              <a:rPr lang="zh-TW" altLang="en-US" sz="2400"/>
              <a:t>面試時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提前</a:t>
            </a:r>
            <a:r>
              <a:rPr lang="en-US" altLang="zh-TW" sz="2000"/>
              <a:t>5</a:t>
            </a:r>
            <a:r>
              <a:rPr lang="zh-TW" altLang="en-US" sz="2000"/>
              <a:t>分鐘到達面試地點</a:t>
            </a:r>
          </a:p>
          <a:p>
            <a:pPr lvl="1">
              <a:lnSpc>
                <a:spcPct val="90000"/>
              </a:lnSpc>
            </a:pPr>
            <a:r>
              <a:rPr lang="zh-TW" altLang="en-US" sz="2000"/>
              <a:t>真實呈現，適度包裝，勿誇大不實</a:t>
            </a:r>
          </a:p>
          <a:p>
            <a:pPr>
              <a:lnSpc>
                <a:spcPct val="110000"/>
              </a:lnSpc>
            </a:pPr>
            <a:r>
              <a:rPr lang="zh-TW" altLang="en-US" sz="2400"/>
              <a:t>面試後</a:t>
            </a:r>
          </a:p>
          <a:p>
            <a:pPr lvl="1">
              <a:lnSpc>
                <a:spcPct val="90000"/>
              </a:lnSpc>
            </a:pPr>
            <a:r>
              <a:rPr lang="en-US" altLang="zh-TW" sz="2000"/>
              <a:t>Email</a:t>
            </a:r>
            <a:r>
              <a:rPr lang="zh-TW" altLang="en-US" sz="2000"/>
              <a:t>感謝信，追蹤應徵結果</a:t>
            </a: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019925" y="3284538"/>
            <a:ext cx="1873250" cy="1439862"/>
            <a:chOff x="4422" y="2069"/>
            <a:chExt cx="1180" cy="90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422" y="2069"/>
              <a:ext cx="1179" cy="907"/>
            </a:xfrm>
            <a:prstGeom prst="wedgeEllipseCallout">
              <a:avLst>
                <a:gd name="adj1" fmla="val -31509"/>
                <a:gd name="adj2" fmla="val 56065"/>
              </a:avLst>
            </a:prstGeom>
            <a:solidFill>
              <a:srgbClr val="3399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zh-TW" altLang="zh-TW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513" y="2205"/>
              <a:ext cx="1089" cy="6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TW" sz="16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RICH</a:t>
              </a:r>
              <a:r>
                <a:rPr lang="zh-TW" altLang="en-US" sz="16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職場體驗網的「職場達人」單元，有詳盡介紹喔！</a:t>
              </a:r>
              <a:endParaRPr lang="zh-TW" altLang="en-US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工讀權益</a:t>
            </a:r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這些事情，知道對你比較好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547" t="6142" r="10937" b="20898"/>
          <a:stretch>
            <a:fillRect/>
          </a:stretch>
        </p:blipFill>
        <p:spPr bwMode="auto">
          <a:xfrm>
            <a:off x="142844" y="142852"/>
            <a:ext cx="8786874" cy="65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工讀生是否為勞動基準法上所稱「勞工」？</a:t>
            </a:r>
          </a:p>
          <a:p>
            <a:pPr lvl="1"/>
            <a:r>
              <a:rPr lang="en-US" altLang="zh-TW" dirty="0"/>
              <a:t>A</a:t>
            </a:r>
            <a:r>
              <a:rPr lang="en-US" altLang="zh-TW" dirty="0" smtClean="0"/>
              <a:t>.</a:t>
            </a:r>
            <a:endParaRPr lang="zh-TW" altLang="en-US" dirty="0"/>
          </a:p>
          <a:p>
            <a:r>
              <a:rPr lang="en-US" altLang="zh-TW" dirty="0"/>
              <a:t>Q.</a:t>
            </a:r>
            <a:r>
              <a:rPr lang="zh-TW" altLang="en-US" dirty="0"/>
              <a:t>工讀生可享公司勞健保嗎？</a:t>
            </a:r>
          </a:p>
          <a:p>
            <a:pPr lvl="1"/>
            <a:r>
              <a:rPr lang="en-US" altLang="zh-TW" dirty="0"/>
              <a:t>A</a:t>
            </a:r>
            <a:r>
              <a:rPr lang="en-US" altLang="zh-TW" dirty="0" smtClean="0"/>
              <a:t>.</a:t>
            </a:r>
            <a:endParaRPr lang="zh-TW" altLang="en-US" dirty="0"/>
          </a:p>
          <a:p>
            <a:r>
              <a:rPr lang="en-US" altLang="zh-TW" dirty="0"/>
              <a:t>Q.</a:t>
            </a:r>
            <a:r>
              <a:rPr lang="zh-TW" altLang="en-US" dirty="0"/>
              <a:t>工讀生是否適用最低薪資規定？</a:t>
            </a:r>
          </a:p>
          <a:p>
            <a:pPr lvl="1"/>
            <a:r>
              <a:rPr lang="en-US" altLang="zh-TW" dirty="0"/>
              <a:t>A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grpSp>
        <p:nvGrpSpPr>
          <p:cNvPr id="221193" name="Group 9"/>
          <p:cNvGrpSpPr>
            <a:grpSpLocks/>
          </p:cNvGrpSpPr>
          <p:nvPr/>
        </p:nvGrpSpPr>
        <p:grpSpPr bwMode="auto">
          <a:xfrm>
            <a:off x="538163" y="4797425"/>
            <a:ext cx="7705725" cy="1008063"/>
            <a:chOff x="113" y="3158"/>
            <a:chExt cx="4854" cy="635"/>
          </a:xfrm>
        </p:grpSpPr>
        <p:sp>
          <p:nvSpPr>
            <p:cNvPr id="221192" name="AutoShape 8"/>
            <p:cNvSpPr>
              <a:spLocks noChangeArrowheads="1"/>
            </p:cNvSpPr>
            <p:nvPr/>
          </p:nvSpPr>
          <p:spPr bwMode="auto">
            <a:xfrm>
              <a:off x="340" y="3203"/>
              <a:ext cx="4627" cy="545"/>
            </a:xfrm>
            <a:prstGeom prst="roundRect">
              <a:avLst>
                <a:gd name="adj" fmla="val 16667"/>
              </a:avLst>
            </a:prstGeom>
            <a:solidFill>
              <a:srgbClr val="3399FF">
                <a:alpha val="7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zh-TW" altLang="en-US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　　　工讀脫口秀動畫：</a:t>
              </a:r>
            </a:p>
            <a:p>
              <a:r>
                <a:rPr lang="zh-TW" altLang="en-US" sz="1400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　　　　</a:t>
              </a:r>
              <a:r>
                <a:rPr lang="en-US" altLang="zh-TW" sz="1200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http://rich.yda.gov.tw/richCandidate/doc/vedioList.jsp?cate=A0B9313839EF53DE</a:t>
              </a:r>
            </a:p>
          </p:txBody>
        </p:sp>
        <p:sp>
          <p:nvSpPr>
            <p:cNvPr id="221189" name="Oval 5"/>
            <p:cNvSpPr>
              <a:spLocks noChangeArrowheads="1"/>
            </p:cNvSpPr>
            <p:nvPr/>
          </p:nvSpPr>
          <p:spPr bwMode="auto">
            <a:xfrm>
              <a:off x="113" y="3158"/>
              <a:ext cx="635" cy="635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pic>
          <p:nvPicPr>
            <p:cNvPr id="221191" name="Picture 7" descr="Windows Media Playe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" y="3250"/>
              <a:ext cx="429" cy="42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快問快答，有獎徵答！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Q.</a:t>
            </a:r>
            <a:r>
              <a:rPr lang="zh-TW" altLang="en-US" dirty="0"/>
              <a:t>以下哪個工作內容比較合理呢？</a:t>
            </a:r>
          </a:p>
          <a:p>
            <a:pPr lvl="1"/>
            <a:r>
              <a:rPr lang="en-US" altLang="zh-TW" dirty="0"/>
              <a:t>(1)</a:t>
            </a:r>
            <a:r>
              <a:rPr lang="zh-TW" altLang="en-US" dirty="0"/>
              <a:t>無須經驗，工作輕鬆，保證月入</a:t>
            </a:r>
            <a:r>
              <a:rPr lang="en-US" altLang="zh-TW" dirty="0"/>
              <a:t>10</a:t>
            </a:r>
            <a:r>
              <a:rPr lang="zh-TW" altLang="en-US" dirty="0"/>
              <a:t>萬</a:t>
            </a:r>
          </a:p>
          <a:p>
            <a:pPr lvl="1"/>
            <a:r>
              <a:rPr lang="en-US" altLang="zh-TW" dirty="0"/>
              <a:t>(2)</a:t>
            </a:r>
            <a:r>
              <a:rPr lang="zh-TW" altLang="en-US" dirty="0"/>
              <a:t>購買</a:t>
            </a:r>
            <a:r>
              <a:rPr lang="en-US" altLang="zh-TW" dirty="0"/>
              <a:t>5</a:t>
            </a:r>
            <a:r>
              <a:rPr lang="zh-TW" altLang="en-US" dirty="0"/>
              <a:t>萬元公司商品，即可上工</a:t>
            </a:r>
          </a:p>
          <a:p>
            <a:pPr lvl="1"/>
            <a:r>
              <a:rPr lang="en-US" altLang="zh-TW" dirty="0"/>
              <a:t>(3)</a:t>
            </a:r>
            <a:r>
              <a:rPr lang="zh-TW" altLang="en-US" dirty="0"/>
              <a:t>態度佳，享勞健保，時薪</a:t>
            </a:r>
            <a:r>
              <a:rPr lang="en-US" altLang="zh-TW" dirty="0" smtClean="0"/>
              <a:t>115</a:t>
            </a:r>
            <a:r>
              <a:rPr lang="zh-TW" altLang="en-US" dirty="0" smtClean="0"/>
              <a:t>元</a:t>
            </a:r>
            <a:endParaRPr lang="zh-TW" altLang="en-US" dirty="0"/>
          </a:p>
          <a:p>
            <a:pPr lvl="1"/>
            <a:r>
              <a:rPr lang="en-US" altLang="zh-TW" dirty="0"/>
              <a:t>(4)</a:t>
            </a:r>
            <a:r>
              <a:rPr lang="zh-TW" altLang="en-US" dirty="0"/>
              <a:t>需辦理公司信用卡，以示忠誠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2103</TotalTime>
  <Words>1811</Words>
  <Application>Microsoft Office PowerPoint</Application>
  <PresentationFormat>如螢幕大小 (4:3)</PresentationFormat>
  <Paragraphs>184</Paragraphs>
  <Slides>31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2" baseType="lpstr">
      <vt:lpstr>預設簡報設計</vt:lpstr>
      <vt:lpstr>在接下來的短短時間，我們會聊到…</vt:lpstr>
      <vt:lpstr>求職三部曲</vt:lpstr>
      <vt:lpstr>求職首部曲 準備履歷自傳</vt:lpstr>
      <vt:lpstr>求職二部曲 選擇求職管道</vt:lpstr>
      <vt:lpstr>求職三部曲 面試準備</vt:lpstr>
      <vt:lpstr>工讀權益</vt:lpstr>
      <vt:lpstr>PowerPoint 簡報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職場軟實力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快問快答，有獎徵答！</vt:lpstr>
      <vt:lpstr>PowerPoint 簡報</vt:lpstr>
      <vt:lpstr>RICH與大家一起加油！</vt:lpstr>
    </vt:vector>
  </TitlesOfParts>
  <Company>CAREER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RICH小魚力爭上游 之 工讀奇遇記</dc:title>
  <dc:creator>960041</dc:creator>
  <cp:lastModifiedBy>楊璧慈</cp:lastModifiedBy>
  <cp:revision>115</cp:revision>
  <dcterms:created xsi:type="dcterms:W3CDTF">2007-10-15T06:30:14Z</dcterms:created>
  <dcterms:modified xsi:type="dcterms:W3CDTF">2015-09-07T07:12:01Z</dcterms:modified>
</cp:coreProperties>
</file>